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708" r:id="rId2"/>
  </p:sldMasterIdLst>
  <p:notesMasterIdLst>
    <p:notesMasterId r:id="rId16"/>
  </p:notesMasterIdLst>
  <p:sldIdLst>
    <p:sldId id="305" r:id="rId3"/>
    <p:sldId id="312" r:id="rId4"/>
    <p:sldId id="321" r:id="rId5"/>
    <p:sldId id="361" r:id="rId6"/>
    <p:sldId id="362" r:id="rId7"/>
    <p:sldId id="363" r:id="rId8"/>
    <p:sldId id="365" r:id="rId9"/>
    <p:sldId id="366" r:id="rId10"/>
    <p:sldId id="385" r:id="rId11"/>
    <p:sldId id="386" r:id="rId12"/>
    <p:sldId id="357" r:id="rId13"/>
    <p:sldId id="319" r:id="rId14"/>
    <p:sldId id="387" r:id="rId15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1pPr>
    <a:lvl2pPr marL="3429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2pPr>
    <a:lvl3pPr marL="685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3pPr>
    <a:lvl4pPr marL="10287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4pPr>
    <a:lvl5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>
          <p15:clr>
            <a:srgbClr val="A4A3A4"/>
          </p15:clr>
        </p15:guide>
        <p15:guide id="2" orient="horz" pos="1637">
          <p15:clr>
            <a:srgbClr val="A4A3A4"/>
          </p15:clr>
        </p15:guide>
        <p15:guide id="3" pos="384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4D29"/>
    <a:srgbClr val="EEF0E2"/>
    <a:srgbClr val="004A93"/>
    <a:srgbClr val="6C2827"/>
    <a:srgbClr val="FFE6D7"/>
    <a:srgbClr val="FFE6D5"/>
    <a:srgbClr val="0000FF"/>
    <a:srgbClr val="854B27"/>
    <a:srgbClr val="FF5E55"/>
    <a:srgbClr val="00B7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82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50" y="84"/>
      </p:cViewPr>
      <p:guideLst>
        <p:guide orient="horz" pos="2183"/>
        <p:guide orient="horz" pos="1637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等线" panose="02010600030101010101" pitchFamily="2" charset="-122"/>
                <a:cs typeface="等线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等线" panose="02010600030101010101" pitchFamily="2" charset="-122"/>
                <a:cs typeface="等线" panose="02010600030101010101" pitchFamily="2" charset="-122"/>
              </a:defRPr>
            </a:lvl1pPr>
          </a:lstStyle>
          <a:p>
            <a:pPr>
              <a:defRPr/>
            </a:pPr>
            <a:fld id="{18F5DA94-CC9C-4364-A56B-1AE775DF1557}" type="datetimeFigureOut">
              <a:rPr lang="zh-CN" altLang="en-US"/>
              <a:t>2019/10/18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等线" panose="02010600030101010101" pitchFamily="2" charset="-122"/>
                <a:cs typeface="等线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等线" panose="02010600030101010101" pitchFamily="2" charset="-122"/>
                <a:cs typeface="等线" panose="02010600030101010101" pitchFamily="2" charset="-122"/>
              </a:defRPr>
            </a:lvl1pPr>
          </a:lstStyle>
          <a:p>
            <a:pPr>
              <a:defRPr/>
            </a:pPr>
            <a:fld id="{9463D334-CB4C-4C43-8F83-DCFBC246C346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8490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8218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9715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.xml"/><Relationship Id="rId3" Type="http://schemas.openxmlformats.org/officeDocument/2006/relationships/theme" Target="../theme/theme1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" Target="../slides/slide1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2FD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91270"/>
            <a:ext cx="9144000" cy="452228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19857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“象征性”长跑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743BCFC5-221E-457E-9E39-94B441AAB414}"/>
              </a:ext>
            </a:extLst>
          </p:cNvPr>
          <p:cNvGrpSpPr/>
          <p:nvPr userDrawn="1"/>
        </p:nvGrpSpPr>
        <p:grpSpPr>
          <a:xfrm>
            <a:off x="7989512" y="4749880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1513BE7E-B4B6-445E-B103-258EA439A88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8" action="ppaction://hlinksldjump"/>
              <a:extLst>
                <a:ext uri="{FF2B5EF4-FFF2-40B4-BE49-F238E27FC236}">
                  <a16:creationId xmlns:a16="http://schemas.microsoft.com/office/drawing/2014/main" id="{4EA51669-DEDA-46F3-8ED3-3362A8494FC0}"/>
                </a:ext>
              </a:extLst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anose="02010609060101010101" pitchFamily="49" charset="-122"/>
                  <a:ea typeface="黑体" panose="02010609060101010101" pitchFamily="49" charset="-122"/>
                </a:rPr>
                <a:t>返回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707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2FD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91270"/>
            <a:ext cx="9144000" cy="45222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341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Relationship Id="rId6" Type="http://schemas.openxmlformats.org/officeDocument/2006/relationships/slide" Target="slide11.xml"/><Relationship Id="rId5" Type="http://schemas.openxmlformats.org/officeDocument/2006/relationships/slide" Target="slide12.xml"/><Relationship Id="rId4" Type="http://schemas.openxmlformats.org/officeDocument/2006/relationships/slide" Target="slide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21" name="矩形 20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24" name="文本框 22"/>
              <p:cNvSpPr txBox="1"/>
              <p:nvPr/>
            </p:nvSpPr>
            <p:spPr>
              <a:xfrm>
                <a:off x="179512" y="51470"/>
                <a:ext cx="233910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北师大版  数学  五年级  下册</a:t>
                </a:r>
              </a:p>
            </p:txBody>
          </p:sp>
          <p:cxnSp>
            <p:nvCxnSpPr>
              <p:cNvPr id="25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6" name="单圆角矩形 25"/>
          <p:cNvSpPr/>
          <p:nvPr/>
        </p:nvSpPr>
        <p:spPr>
          <a:xfrm>
            <a:off x="4619642" y="3900722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单圆角矩形 26"/>
          <p:cNvSpPr/>
          <p:nvPr/>
        </p:nvSpPr>
        <p:spPr>
          <a:xfrm>
            <a:off x="2282728" y="3896535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8" name="单圆角矩形 27"/>
          <p:cNvSpPr/>
          <p:nvPr/>
        </p:nvSpPr>
        <p:spPr>
          <a:xfrm>
            <a:off x="4608074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单圆角矩形 28"/>
          <p:cNvSpPr/>
          <p:nvPr/>
        </p:nvSpPr>
        <p:spPr>
          <a:xfrm>
            <a:off x="226587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1423937" y="1435155"/>
            <a:ext cx="6085641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“象征性”长跑</a:t>
            </a:r>
          </a:p>
        </p:txBody>
      </p:sp>
      <p:pic>
        <p:nvPicPr>
          <p:cNvPr id="31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圆角矩形 31">
            <a:hlinkClick r:id="rId3" action="ppaction://hlinksldjump"/>
          </p:cNvPr>
          <p:cNvSpPr/>
          <p:nvPr/>
        </p:nvSpPr>
        <p:spPr>
          <a:xfrm>
            <a:off x="228819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33" name="圆角矩形 32">
            <a:hlinkClick r:id="rId4" action="ppaction://hlinksldjump"/>
          </p:cNvPr>
          <p:cNvSpPr/>
          <p:nvPr/>
        </p:nvSpPr>
        <p:spPr>
          <a:xfrm>
            <a:off x="4668639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活动探究</a:t>
            </a:r>
          </a:p>
        </p:txBody>
      </p:sp>
      <p:sp>
        <p:nvSpPr>
          <p:cNvPr id="34" name="圆角矩形 33">
            <a:hlinkClick r:id="rId5" action="ppaction://hlinksldjump"/>
          </p:cNvPr>
          <p:cNvSpPr/>
          <p:nvPr/>
        </p:nvSpPr>
        <p:spPr>
          <a:xfrm>
            <a:off x="4671767" y="3830198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课外活动</a:t>
            </a:r>
          </a:p>
        </p:txBody>
      </p:sp>
      <p:sp>
        <p:nvSpPr>
          <p:cNvPr id="35" name="矩形 34"/>
          <p:cNvSpPr/>
          <p:nvPr/>
        </p:nvSpPr>
        <p:spPr>
          <a:xfrm>
            <a:off x="912693" y="519703"/>
            <a:ext cx="2196755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数学好玩</a:t>
            </a:r>
          </a:p>
        </p:txBody>
      </p:sp>
      <p:sp>
        <p:nvSpPr>
          <p:cNvPr id="36" name="圆角矩形 35">
            <a:hlinkClick r:id="rId6" action="ppaction://hlinksldjump"/>
          </p:cNvPr>
          <p:cNvSpPr/>
          <p:nvPr/>
        </p:nvSpPr>
        <p:spPr>
          <a:xfrm>
            <a:off x="2390964" y="3803478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拓展延伸</a:t>
            </a:r>
          </a:p>
        </p:txBody>
      </p:sp>
      <p:pic>
        <p:nvPicPr>
          <p:cNvPr id="37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0"/>
          <p:cNvGrpSpPr/>
          <p:nvPr/>
        </p:nvGrpSpPr>
        <p:grpSpPr bwMode="auto">
          <a:xfrm rot="-595970">
            <a:off x="2148205" y="669925"/>
            <a:ext cx="1973580" cy="1306195"/>
            <a:chOff x="793110" y="3748601"/>
            <a:chExt cx="2410738" cy="1742376"/>
          </a:xfrm>
        </p:grpSpPr>
        <p:pic>
          <p:nvPicPr>
            <p:cNvPr id="19" name="图片 8" descr="8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110" y="3748601"/>
              <a:ext cx="2410738" cy="1742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TextBox 9"/>
            <p:cNvSpPr txBox="1">
              <a:spLocks noChangeArrowheads="1"/>
            </p:cNvSpPr>
            <p:nvPr/>
          </p:nvSpPr>
          <p:spPr bwMode="auto">
            <a:xfrm>
              <a:off x="840007" y="4039082"/>
              <a:ext cx="2272275" cy="1229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在设计方案中，一般需要考虑哪些问题？</a:t>
              </a:r>
            </a:p>
          </p:txBody>
        </p:sp>
      </p:grpSp>
      <p:grpSp>
        <p:nvGrpSpPr>
          <p:cNvPr id="21" name="组合 11"/>
          <p:cNvGrpSpPr/>
          <p:nvPr/>
        </p:nvGrpSpPr>
        <p:grpSpPr bwMode="auto">
          <a:xfrm rot="393725">
            <a:off x="5122366" y="658510"/>
            <a:ext cx="1994297" cy="1307306"/>
            <a:chOff x="793110" y="3748601"/>
            <a:chExt cx="2659774" cy="1742376"/>
          </a:xfrm>
        </p:grpSpPr>
        <p:pic>
          <p:nvPicPr>
            <p:cNvPr id="22" name="图片 12" descr="8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110" y="3748601"/>
              <a:ext cx="2659774" cy="1742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TextBox 13"/>
            <p:cNvSpPr txBox="1">
              <a:spLocks noChangeArrowheads="1"/>
            </p:cNvSpPr>
            <p:nvPr/>
          </p:nvSpPr>
          <p:spPr bwMode="auto">
            <a:xfrm>
              <a:off x="963398" y="3868887"/>
              <a:ext cx="2425318" cy="1599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我们收集和记录了哪些数据？是用什么方法得到这些数据的？</a:t>
              </a:r>
            </a:p>
          </p:txBody>
        </p:sp>
      </p:grpSp>
      <p:grpSp>
        <p:nvGrpSpPr>
          <p:cNvPr id="24" name="组合 16"/>
          <p:cNvGrpSpPr/>
          <p:nvPr/>
        </p:nvGrpSpPr>
        <p:grpSpPr bwMode="auto">
          <a:xfrm rot="311741">
            <a:off x="1852355" y="2681641"/>
            <a:ext cx="2510574" cy="1306115"/>
            <a:chOff x="695111" y="3748601"/>
            <a:chExt cx="3051308" cy="1742376"/>
          </a:xfrm>
        </p:grpSpPr>
        <p:pic>
          <p:nvPicPr>
            <p:cNvPr id="25" name="图片 17" descr="8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110" y="3748601"/>
              <a:ext cx="2953309" cy="1742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TextBox 18"/>
            <p:cNvSpPr txBox="1">
              <a:spLocks noChangeArrowheads="1"/>
            </p:cNvSpPr>
            <p:nvPr/>
          </p:nvSpPr>
          <p:spPr bwMode="auto">
            <a:xfrm>
              <a:off x="695111" y="3820762"/>
              <a:ext cx="3036689" cy="1601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在活动中用到了哪些数学知识和方法？我们对这些知识和方法有了哪些新的认识？</a:t>
              </a:r>
            </a:p>
          </p:txBody>
        </p:sp>
      </p:grpSp>
      <p:grpSp>
        <p:nvGrpSpPr>
          <p:cNvPr id="27" name="组合 19"/>
          <p:cNvGrpSpPr/>
          <p:nvPr/>
        </p:nvGrpSpPr>
        <p:grpSpPr bwMode="auto">
          <a:xfrm rot="20773476">
            <a:off x="5010865" y="2425905"/>
            <a:ext cx="2623192" cy="1818887"/>
            <a:chOff x="1067131" y="2566473"/>
            <a:chExt cx="2410739" cy="2424211"/>
          </a:xfrm>
        </p:grpSpPr>
        <p:pic>
          <p:nvPicPr>
            <p:cNvPr id="28" name="图片 20" descr="8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7131" y="2566473"/>
              <a:ext cx="2410739" cy="2424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TextBox 21"/>
            <p:cNvSpPr txBox="1">
              <a:spLocks noChangeArrowheads="1"/>
            </p:cNvSpPr>
            <p:nvPr/>
          </p:nvSpPr>
          <p:spPr bwMode="auto">
            <a:xfrm>
              <a:off x="1286521" y="2822840"/>
              <a:ext cx="1897360" cy="1967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整个活动中，我们得到了什么有益的启示？遇到了哪些困难？是如何解决的？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107" y="1338212"/>
            <a:ext cx="5575786" cy="3551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713874" y="922714"/>
            <a:ext cx="798896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假如学校再组织五年级学生从北京开展“跑向学校”的象征性长跑活动，活动方案一样吗？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10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拓展延伸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0" name="矩形 4"/>
          <p:cNvSpPr>
            <a:spLocks noChangeArrowheads="1"/>
          </p:cNvSpPr>
          <p:nvPr/>
        </p:nvSpPr>
        <p:spPr bwMode="auto">
          <a:xfrm>
            <a:off x="2553421" y="1525166"/>
            <a:ext cx="3968150" cy="1907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设计一个从家“跑向健康”的象征性长跑活动方案！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12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课外活动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14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课外活动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5400" b="1" dirty="0">
                  <a:solidFill>
                    <a:srgbClr val="FF66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0018" y="1147318"/>
            <a:ext cx="5633566" cy="3587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7"/>
          <p:cNvSpPr txBox="1">
            <a:spLocks noChangeArrowheads="1"/>
          </p:cNvSpPr>
          <p:nvPr/>
        </p:nvSpPr>
        <p:spPr bwMode="auto">
          <a:xfrm>
            <a:off x="487324" y="923510"/>
            <a:ext cx="804511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1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学校组织五年级学生开展“跑向北京”的象征性长跑活动，学校向同学生征集活动方案，请你一起来参与。</a:t>
            </a:r>
          </a:p>
        </p:txBody>
      </p:sp>
      <p:pic>
        <p:nvPicPr>
          <p:cNvPr id="14" name="图片 13" descr="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2" y="2941253"/>
            <a:ext cx="3450950" cy="1539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图片 14" descr="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9951" y="1919393"/>
            <a:ext cx="1944291" cy="1388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情境导入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437" y="1108993"/>
            <a:ext cx="5953125" cy="379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五角星 11"/>
          <p:cNvSpPr/>
          <p:nvPr/>
        </p:nvSpPr>
        <p:spPr>
          <a:xfrm>
            <a:off x="5101305" y="2386569"/>
            <a:ext cx="161925" cy="161925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1"/>
          <p:cNvSpPr txBox="1">
            <a:spLocks noChangeArrowheads="1"/>
          </p:cNvSpPr>
          <p:nvPr/>
        </p:nvSpPr>
        <p:spPr bwMode="auto">
          <a:xfrm>
            <a:off x="687764" y="965957"/>
            <a:ext cx="776847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设计一个从学校“跑向北京”的象征性长跑活动方案。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14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活动探究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5"/>
          <p:cNvSpPr txBox="1">
            <a:spLocks noChangeArrowheads="1"/>
          </p:cNvSpPr>
          <p:nvPr/>
        </p:nvSpPr>
        <p:spPr bwMode="auto">
          <a:xfrm>
            <a:off x="516704" y="386885"/>
            <a:ext cx="845537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要设计长跑活动方案，需要解决哪些问题？</a:t>
            </a:r>
          </a:p>
        </p:txBody>
      </p:sp>
      <p:grpSp>
        <p:nvGrpSpPr>
          <p:cNvPr id="18" name="组合 10"/>
          <p:cNvGrpSpPr/>
          <p:nvPr/>
        </p:nvGrpSpPr>
        <p:grpSpPr bwMode="auto">
          <a:xfrm rot="-595970">
            <a:off x="2302764" y="1377610"/>
            <a:ext cx="1807369" cy="1306116"/>
            <a:chOff x="793110" y="3748601"/>
            <a:chExt cx="2410738" cy="1742376"/>
          </a:xfrm>
        </p:grpSpPr>
        <p:pic>
          <p:nvPicPr>
            <p:cNvPr id="19" name="图片 8" descr="8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110" y="3748601"/>
              <a:ext cx="2410738" cy="1742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TextBox 9"/>
            <p:cNvSpPr txBox="1">
              <a:spLocks noChangeArrowheads="1"/>
            </p:cNvSpPr>
            <p:nvPr/>
          </p:nvSpPr>
          <p:spPr bwMode="auto">
            <a:xfrm>
              <a:off x="1027566" y="3885177"/>
              <a:ext cx="2160240" cy="16012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调查学校所在城市到北京的距离大约有多少千米？</a:t>
              </a:r>
            </a:p>
          </p:txBody>
        </p:sp>
      </p:grpSp>
      <p:grpSp>
        <p:nvGrpSpPr>
          <p:cNvPr id="25" name="组合 11"/>
          <p:cNvGrpSpPr/>
          <p:nvPr/>
        </p:nvGrpSpPr>
        <p:grpSpPr bwMode="auto">
          <a:xfrm>
            <a:off x="4482798" y="1253785"/>
            <a:ext cx="1994297" cy="1307306"/>
            <a:chOff x="793110" y="3748601"/>
            <a:chExt cx="2659774" cy="1742376"/>
          </a:xfrm>
        </p:grpSpPr>
        <p:pic>
          <p:nvPicPr>
            <p:cNvPr id="26" name="图片 12" descr="8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110" y="3748601"/>
              <a:ext cx="2659774" cy="1742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TextBox 13"/>
            <p:cNvSpPr txBox="1">
              <a:spLocks noChangeArrowheads="1"/>
            </p:cNvSpPr>
            <p:nvPr/>
          </p:nvSpPr>
          <p:spPr bwMode="auto">
            <a:xfrm>
              <a:off x="963398" y="3868887"/>
              <a:ext cx="2425318" cy="1599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调查学校所在城市到北京途径的主要城市和城市之间的路程。</a:t>
              </a:r>
            </a:p>
          </p:txBody>
        </p:sp>
      </p:grpSp>
      <p:grpSp>
        <p:nvGrpSpPr>
          <p:cNvPr id="29" name="组合 16"/>
          <p:cNvGrpSpPr/>
          <p:nvPr/>
        </p:nvGrpSpPr>
        <p:grpSpPr bwMode="auto">
          <a:xfrm>
            <a:off x="1949148" y="2931376"/>
            <a:ext cx="2441972" cy="1306115"/>
            <a:chOff x="778489" y="3748601"/>
            <a:chExt cx="2967930" cy="1742376"/>
          </a:xfrm>
        </p:grpSpPr>
        <p:pic>
          <p:nvPicPr>
            <p:cNvPr id="30" name="图片 17" descr="8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110" y="3748601"/>
              <a:ext cx="2953309" cy="1742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TextBox 18"/>
            <p:cNvSpPr txBox="1">
              <a:spLocks noChangeArrowheads="1"/>
            </p:cNvSpPr>
            <p:nvPr/>
          </p:nvSpPr>
          <p:spPr bwMode="auto">
            <a:xfrm>
              <a:off x="778489" y="3820762"/>
              <a:ext cx="2953310" cy="1601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确定每人每天跑的路程，如果全班用接力方式跑完全程，怎样设计活动方案</a:t>
              </a:r>
              <a:r>
                <a:rPr lang="en-US" altLang="zh-CN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?</a:t>
              </a:r>
              <a:endParaRPr lang="zh-CN" altLang="en-US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3" name="组合 19"/>
          <p:cNvGrpSpPr/>
          <p:nvPr/>
        </p:nvGrpSpPr>
        <p:grpSpPr bwMode="auto">
          <a:xfrm rot="-194265">
            <a:off x="4994767" y="2930185"/>
            <a:ext cx="1807369" cy="1307306"/>
            <a:chOff x="793110" y="3748601"/>
            <a:chExt cx="2410738" cy="1742376"/>
          </a:xfrm>
        </p:grpSpPr>
        <p:pic>
          <p:nvPicPr>
            <p:cNvPr id="34" name="图片 20" descr="8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110" y="3748601"/>
              <a:ext cx="2410738" cy="1742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" name="TextBox 21"/>
            <p:cNvSpPr txBox="1">
              <a:spLocks noChangeArrowheads="1"/>
            </p:cNvSpPr>
            <p:nvPr/>
          </p:nvSpPr>
          <p:spPr bwMode="auto">
            <a:xfrm>
              <a:off x="1027566" y="3885905"/>
              <a:ext cx="2160240" cy="1599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向大家征集活动主题，确定一个最受欢迎的。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5"/>
          <p:cNvSpPr txBox="1">
            <a:spLocks noChangeArrowheads="1"/>
          </p:cNvSpPr>
          <p:nvPr/>
        </p:nvSpPr>
        <p:spPr bwMode="auto">
          <a:xfrm>
            <a:off x="510766" y="341525"/>
            <a:ext cx="844345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设计记录表，将需要收集的数据记录下来。</a:t>
            </a:r>
          </a:p>
        </p:txBody>
      </p:sp>
      <p:graphicFrame>
        <p:nvGraphicFramePr>
          <p:cNvPr id="21" name="表格 20"/>
          <p:cNvGraphicFramePr>
            <a:graphicFrameLocks noGrp="1"/>
          </p:cNvGraphicFramePr>
          <p:nvPr/>
        </p:nvGraphicFramePr>
        <p:xfrm>
          <a:off x="1442236" y="1574417"/>
          <a:ext cx="5940030" cy="24836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80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80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80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880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880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20911">
                <a:tc>
                  <a:txBody>
                    <a:bodyPr/>
                    <a:lstStyle/>
                    <a:p>
                      <a:pPr algn="ctr"/>
                      <a:endParaRPr lang="zh-CN" altLang="en-US" sz="1800" dirty="0"/>
                    </a:p>
                  </a:txBody>
                  <a:tcPr marL="68580" marR="68580" marT="34285" marB="34285" anchor="ctr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dirty="0"/>
                    </a:p>
                  </a:txBody>
                  <a:tcPr marL="68580" marR="68580" marT="34285" marB="34285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/>
                    </a:p>
                  </a:txBody>
                  <a:tcPr marL="68580" marR="68580" marT="34285" marB="34285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dirty="0"/>
                    </a:p>
                  </a:txBody>
                  <a:tcPr marL="68580" marR="68580" marT="34285" marB="34285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/>
                    </a:p>
                  </a:txBody>
                  <a:tcPr marL="68580" marR="68580" marT="34285" marB="34285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0911">
                <a:tc>
                  <a:txBody>
                    <a:bodyPr/>
                    <a:lstStyle/>
                    <a:p>
                      <a:pPr algn="ctr"/>
                      <a:endParaRPr lang="zh-CN" altLang="en-US" sz="1800"/>
                    </a:p>
                  </a:txBody>
                  <a:tcPr marL="68580" marR="68580" marT="34285" marB="34285" anchor="ctr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/>
                    </a:p>
                  </a:txBody>
                  <a:tcPr marL="68580" marR="68580" marT="34285" marB="34285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/>
                    </a:p>
                  </a:txBody>
                  <a:tcPr marL="68580" marR="68580" marT="34285" marB="34285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/>
                    </a:p>
                  </a:txBody>
                  <a:tcPr marL="68580" marR="68580" marT="34285" marB="34285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dirty="0"/>
                    </a:p>
                  </a:txBody>
                  <a:tcPr marL="68580" marR="68580" marT="34285" marB="34285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0911">
                <a:tc>
                  <a:txBody>
                    <a:bodyPr/>
                    <a:lstStyle/>
                    <a:p>
                      <a:pPr algn="ctr"/>
                      <a:endParaRPr lang="zh-CN" altLang="en-US" sz="1800"/>
                    </a:p>
                  </a:txBody>
                  <a:tcPr marL="68580" marR="68580" marT="34285" marB="34285" anchor="ctr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/>
                    </a:p>
                  </a:txBody>
                  <a:tcPr marL="68580" marR="68580" marT="34285" marB="34285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/>
                    </a:p>
                  </a:txBody>
                  <a:tcPr marL="68580" marR="68580" marT="34285" marB="34285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/>
                    </a:p>
                  </a:txBody>
                  <a:tcPr marL="68580" marR="68580" marT="34285" marB="34285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/>
                    </a:p>
                  </a:txBody>
                  <a:tcPr marL="68580" marR="68580" marT="34285" marB="34285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0911">
                <a:tc>
                  <a:txBody>
                    <a:bodyPr/>
                    <a:lstStyle/>
                    <a:p>
                      <a:pPr algn="ctr"/>
                      <a:endParaRPr lang="zh-CN" altLang="en-US" sz="1800" dirty="0"/>
                    </a:p>
                  </a:txBody>
                  <a:tcPr marL="68580" marR="68580" marT="34285" marB="34285" anchor="ctr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/>
                    </a:p>
                  </a:txBody>
                  <a:tcPr marL="68580" marR="68580" marT="34285" marB="34285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/>
                    </a:p>
                  </a:txBody>
                  <a:tcPr marL="68580" marR="68580" marT="34285" marB="34285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dirty="0"/>
                    </a:p>
                  </a:txBody>
                  <a:tcPr marL="68580" marR="68580" marT="34285" marB="34285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dirty="0"/>
                    </a:p>
                  </a:txBody>
                  <a:tcPr marL="68580" marR="68580" marT="34285" marB="34285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2" name="TextBox 16"/>
          <p:cNvSpPr txBox="1">
            <a:spLocks noChangeArrowheads="1"/>
          </p:cNvSpPr>
          <p:nvPr/>
        </p:nvSpPr>
        <p:spPr bwMode="auto">
          <a:xfrm>
            <a:off x="1591064" y="1681573"/>
            <a:ext cx="91797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1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路线</a:t>
            </a:r>
          </a:p>
        </p:txBody>
      </p:sp>
      <p:sp>
        <p:nvSpPr>
          <p:cNvPr id="24" name="TextBox 19"/>
          <p:cNvSpPr txBox="1">
            <a:spLocks noChangeArrowheads="1"/>
          </p:cNvSpPr>
          <p:nvPr/>
        </p:nvSpPr>
        <p:spPr bwMode="auto">
          <a:xfrm>
            <a:off x="1555345" y="2318558"/>
            <a:ext cx="91797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1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</a:t>
            </a:r>
            <a:r>
              <a:rPr lang="en-US" altLang="zh-CN" sz="21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1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站</a:t>
            </a:r>
          </a:p>
        </p:txBody>
      </p:sp>
      <p:sp>
        <p:nvSpPr>
          <p:cNvPr id="25" name="TextBox 22"/>
          <p:cNvSpPr txBox="1">
            <a:spLocks noChangeArrowheads="1"/>
          </p:cNvSpPr>
          <p:nvPr/>
        </p:nvSpPr>
        <p:spPr bwMode="auto">
          <a:xfrm>
            <a:off x="1549392" y="2922204"/>
            <a:ext cx="91797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1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</a:t>
            </a:r>
            <a:r>
              <a:rPr lang="en-US" altLang="zh-CN" sz="21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1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站</a:t>
            </a:r>
          </a:p>
        </p:txBody>
      </p:sp>
      <p:sp>
        <p:nvSpPr>
          <p:cNvPr id="29" name="TextBox 23"/>
          <p:cNvSpPr txBox="1"/>
          <p:nvPr/>
        </p:nvSpPr>
        <p:spPr>
          <a:xfrm>
            <a:off x="2443551" y="1681573"/>
            <a:ext cx="1565672" cy="4154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2100" b="1" spc="-338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起点与终点</a:t>
            </a:r>
          </a:p>
        </p:txBody>
      </p:sp>
      <p:sp>
        <p:nvSpPr>
          <p:cNvPr id="30" name="TextBox 24"/>
          <p:cNvSpPr txBox="1"/>
          <p:nvPr/>
        </p:nvSpPr>
        <p:spPr>
          <a:xfrm>
            <a:off x="3613936" y="1537508"/>
            <a:ext cx="1565672" cy="73866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2100" b="1" spc="-338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全班每天跑</a:t>
            </a:r>
            <a:endParaRPr lang="en-US" altLang="zh-CN" sz="2100" b="1" spc="-338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defRPr/>
            </a:pPr>
            <a:r>
              <a:rPr lang="zh-CN" altLang="en-US" sz="2100" b="1" spc="-338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的路程</a:t>
            </a:r>
            <a:r>
              <a:rPr lang="en-US" altLang="zh-CN" sz="2100" b="1" spc="-338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/km</a:t>
            </a:r>
            <a:endParaRPr lang="zh-CN" altLang="en-US" sz="2100" b="1" spc="-338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TextBox 25"/>
          <p:cNvSpPr txBox="1"/>
          <p:nvPr/>
        </p:nvSpPr>
        <p:spPr>
          <a:xfrm>
            <a:off x="4934339" y="1682764"/>
            <a:ext cx="1283494" cy="4154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2100" b="1" spc="-338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人员安排</a:t>
            </a:r>
          </a:p>
        </p:txBody>
      </p:sp>
      <p:sp>
        <p:nvSpPr>
          <p:cNvPr id="32" name="TextBox 26"/>
          <p:cNvSpPr txBox="1"/>
          <p:nvPr/>
        </p:nvSpPr>
        <p:spPr>
          <a:xfrm>
            <a:off x="6109486" y="1682764"/>
            <a:ext cx="1284685" cy="4154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2100" b="1" spc="-338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时间安排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2" grpId="0"/>
      <p:bldP spid="24" grpId="0"/>
      <p:bldP spid="25" grpId="0"/>
      <p:bldP spid="29" grpId="0"/>
      <p:bldP spid="30" grpId="0"/>
      <p:bldP spid="31" grpId="0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云形标注 82"/>
          <p:cNvSpPr>
            <a:spLocks noChangeArrowheads="1"/>
          </p:cNvSpPr>
          <p:nvPr/>
        </p:nvSpPr>
        <p:spPr bwMode="auto">
          <a:xfrm>
            <a:off x="2930540" y="1305158"/>
            <a:ext cx="4381080" cy="1285337"/>
          </a:xfrm>
          <a:prstGeom prst="cloudCallout">
            <a:avLst>
              <a:gd name="adj1" fmla="val -64350"/>
              <a:gd name="adj2" fmla="val 36658"/>
            </a:avLst>
          </a:prstGeom>
          <a:noFill/>
          <a:ln w="19050" algn="ctr">
            <a:solidFill>
              <a:srgbClr val="894D29"/>
            </a:solidFill>
            <a:round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5"/>
          <p:cNvSpPr txBox="1">
            <a:spLocks noChangeArrowheads="1"/>
          </p:cNvSpPr>
          <p:nvPr/>
        </p:nvSpPr>
        <p:spPr bwMode="auto">
          <a:xfrm>
            <a:off x="3385846" y="1483609"/>
            <a:ext cx="392577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小组内如何分工？说说每个人的分工是什么。</a:t>
            </a: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97178" y="2269374"/>
            <a:ext cx="1974523" cy="1958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7"/>
          <p:cNvSpPr txBox="1">
            <a:spLocks noChangeArrowheads="1"/>
          </p:cNvSpPr>
          <p:nvPr/>
        </p:nvSpPr>
        <p:spPr bwMode="auto">
          <a:xfrm>
            <a:off x="508000" y="603885"/>
            <a:ext cx="8549005" cy="95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分组收集数据，根据数据设计象征性长跑的方案，并填写下表。</a:t>
            </a:r>
          </a:p>
        </p:txBody>
      </p:sp>
      <p:graphicFrame>
        <p:nvGraphicFramePr>
          <p:cNvPr id="22" name="表格 21"/>
          <p:cNvGraphicFramePr>
            <a:graphicFrameLocks noGrp="1"/>
          </p:cNvGraphicFramePr>
          <p:nvPr/>
        </p:nvGraphicFramePr>
        <p:xfrm>
          <a:off x="1643671" y="1710041"/>
          <a:ext cx="6074570" cy="24836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79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79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29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879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879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2091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路线</a:t>
                      </a:r>
                    </a:p>
                  </a:txBody>
                  <a:tcPr marL="68576" marR="68576" marT="34285" marB="34285" anchor="ctr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spc="-3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起点与终点</a:t>
                      </a:r>
                    </a:p>
                  </a:txBody>
                  <a:tcPr marL="68576" marR="68576" marT="34285" marB="34285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全班每天跑的路程</a:t>
                      </a:r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/km</a:t>
                      </a:r>
                    </a:p>
                  </a:txBody>
                  <a:tcPr marL="68576" marR="68576" marT="34285" marB="34285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人员安排</a:t>
                      </a:r>
                    </a:p>
                  </a:txBody>
                  <a:tcPr marL="68576" marR="68576" marT="34285" marB="34285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时间安排</a:t>
                      </a:r>
                    </a:p>
                  </a:txBody>
                  <a:tcPr marL="68576" marR="68576" marT="34285" marB="34285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091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</a:t>
                      </a:r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站</a:t>
                      </a:r>
                    </a:p>
                  </a:txBody>
                  <a:tcPr marL="68576" marR="68576" marT="34285" marB="34285" anchor="ctr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85" marB="34285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85" marB="34285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85" marB="34285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85" marB="34285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091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</a:t>
                      </a:r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站</a:t>
                      </a:r>
                    </a:p>
                  </a:txBody>
                  <a:tcPr marL="68576" marR="68576" marT="34285" marB="34285" anchor="ctr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85" marB="34285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85" marB="34285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85" marB="34285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85" marB="34285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091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……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85" marB="34285" anchor="ctr">
                    <a:lnL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85" marB="34285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85" marB="34285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85" marB="34285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6" marR="68576" marT="34285" marB="34285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7"/>
          <p:cNvSpPr txBox="1">
            <a:spLocks noChangeArrowheads="1"/>
          </p:cNvSpPr>
          <p:nvPr/>
        </p:nvSpPr>
        <p:spPr bwMode="auto">
          <a:xfrm>
            <a:off x="544968" y="337770"/>
            <a:ext cx="8090074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全班交流各组的活动方案。想一想，一个好的方案需要符合哪些条件？</a:t>
            </a:r>
          </a:p>
        </p:txBody>
      </p:sp>
      <p:pic>
        <p:nvPicPr>
          <p:cNvPr id="51" name="图片 50" descr="1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104" y="1525525"/>
            <a:ext cx="2587229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图片 51" descr="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809" y="2718531"/>
            <a:ext cx="2430065" cy="787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Picture 4" descr="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591" y="2546477"/>
            <a:ext cx="1269961" cy="1918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5" name="图片 5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4884" y="1951176"/>
            <a:ext cx="1154768" cy="18550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7"/>
          <p:cNvSpPr txBox="1">
            <a:spLocks noChangeArrowheads="1"/>
          </p:cNvSpPr>
          <p:nvPr/>
        </p:nvSpPr>
        <p:spPr bwMode="auto">
          <a:xfrm>
            <a:off x="469349" y="370003"/>
            <a:ext cx="832477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制定全班的“象征性长跑活动方案”，并写在下面。</a:t>
            </a:r>
          </a:p>
        </p:txBody>
      </p:sp>
      <p:pic>
        <p:nvPicPr>
          <p:cNvPr id="12" name="图片 11" descr="14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770" y="1543264"/>
            <a:ext cx="5680472" cy="2993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380</Words>
  <Application>Microsoft Office PowerPoint</Application>
  <PresentationFormat>全屏显示(16:9)</PresentationFormat>
  <Paragraphs>47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黑体</vt:lpstr>
      <vt:lpstr>楷体</vt:lpstr>
      <vt:lpstr>宋体</vt:lpstr>
      <vt:lpstr>幼圆</vt:lpstr>
      <vt:lpstr>Arial</vt:lpstr>
      <vt:lpstr>Calibri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lcj</dc:creator>
  <cp:lastModifiedBy>Lenovo</cp:lastModifiedBy>
  <cp:revision>969</cp:revision>
  <dcterms:created xsi:type="dcterms:W3CDTF">2016-06-05T01:28:00Z</dcterms:created>
  <dcterms:modified xsi:type="dcterms:W3CDTF">2019-10-18T08:11:46Z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